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0"/>
  </p:notesMasterIdLst>
  <p:sldIdLst>
    <p:sldId id="296" r:id="rId3"/>
    <p:sldId id="257" r:id="rId4"/>
    <p:sldId id="258" r:id="rId5"/>
    <p:sldId id="279" r:id="rId6"/>
    <p:sldId id="280" r:id="rId7"/>
    <p:sldId id="281" r:id="rId8"/>
    <p:sldId id="27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6"/>
            <p14:sldId id="257"/>
            <p14:sldId id="258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56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23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5523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1759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9016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461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6810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841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3725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6153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4380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3995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7341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460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0707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4107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7332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3323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9926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98207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3405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8882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49108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272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46829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21221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0538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99250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01104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81884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31252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4448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27307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240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23577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30069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59933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53490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87391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89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55773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future</a:t>
            </a:r>
            <a:r>
              <a:rPr lang="pl-PL" dirty="0"/>
              <a:t> </a:t>
            </a:r>
            <a:r>
              <a:rPr lang="pl-PL" dirty="0" err="1"/>
              <a:t>forms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947573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ways to talk about the future in English.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it-IT" sz="20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continuous.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going to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ill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future continuous.</a:t>
            </a:r>
            <a:endParaRPr sz="200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and why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0BEC77F1-DEDB-4754-BF76-E57B9F914D6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2711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BC460CAE-E61F-41E6-A629-161DBAE61F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205031"/>
            <a:ext cx="1239894" cy="1239894"/>
          </a:xfrm>
          <a:prstGeom prst="rect">
            <a:avLst/>
          </a:prstGeom>
        </p:spPr>
      </p:pic>
      <p:sp>
        <p:nvSpPr>
          <p:cNvPr id="19" name="Rounded Rectangular Callout 33">
            <a:extLst>
              <a:ext uri="{FF2B5EF4-FFF2-40B4-BE49-F238E27FC236}">
                <a16:creationId xmlns:a16="http://schemas.microsoft.com/office/drawing/2014/main" id="{26B0E2B1-E24C-48E4-8A52-FC38AA104F54}"/>
              </a:ext>
            </a:extLst>
          </p:cNvPr>
          <p:cNvSpPr/>
          <p:nvPr/>
        </p:nvSpPr>
        <p:spPr>
          <a:xfrm>
            <a:off x="2137914" y="990339"/>
            <a:ext cx="4053199" cy="1089846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visit </a:t>
            </a:r>
            <a:r>
              <a:rPr lang="da-DK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Jenny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time next week. Do you want to come?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call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when I know which day.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won’t forget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this time!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EC061502-D825-4AE8-8514-CE965AE026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817" y="1242005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9">
            <a:extLst>
              <a:ext uri="{FF2B5EF4-FFF2-40B4-BE49-F238E27FC236}">
                <a16:creationId xmlns:a16="http://schemas.microsoft.com/office/drawing/2014/main" id="{042F6553-BFC4-4B45-8744-74D894C6461B}"/>
              </a:ext>
            </a:extLst>
          </p:cNvPr>
          <p:cNvSpPr/>
          <p:nvPr/>
        </p:nvSpPr>
        <p:spPr>
          <a:xfrm>
            <a:off x="6299485" y="885411"/>
            <a:ext cx="3838814" cy="827386"/>
          </a:xfrm>
          <a:prstGeom prst="wedgeRoundRectCallout">
            <a:avLst>
              <a:gd name="adj1" fmla="val 56218"/>
              <a:gd name="adj2" fmla="val 34149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will love that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 But I can’t go.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We’re flying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France tomorrow morning.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Our flight leaves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10 a.m.</a:t>
            </a:r>
          </a:p>
        </p:txBody>
      </p:sp>
      <p:sp>
        <p:nvSpPr>
          <p:cNvPr id="24" name="Rounded Rectangular Callout 33">
            <a:extLst>
              <a:ext uri="{FF2B5EF4-FFF2-40B4-BE49-F238E27FC236}">
                <a16:creationId xmlns:a16="http://schemas.microsoft.com/office/drawing/2014/main" id="{70C9DD63-1603-419D-ACD4-A7F811613AC4}"/>
              </a:ext>
            </a:extLst>
          </p:cNvPr>
          <p:cNvSpPr/>
          <p:nvPr/>
        </p:nvSpPr>
        <p:spPr>
          <a:xfrm>
            <a:off x="1933631" y="2197297"/>
            <a:ext cx="3824119" cy="643840"/>
          </a:xfrm>
          <a:prstGeom prst="wedgeRoundRectCallout">
            <a:avLst>
              <a:gd name="adj1" fmla="val -56162"/>
              <a:gd name="adj2" fmla="val -4784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Nice! This time tomorrow,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 will be sitting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on the beach in the sun! </a:t>
            </a:r>
          </a:p>
        </p:txBody>
      </p:sp>
      <p:sp>
        <p:nvSpPr>
          <p:cNvPr id="25" name="Rounded Rectangular Callout 29">
            <a:extLst>
              <a:ext uri="{FF2B5EF4-FFF2-40B4-BE49-F238E27FC236}">
                <a16:creationId xmlns:a16="http://schemas.microsoft.com/office/drawing/2014/main" id="{F5DCA01A-80ED-473B-8D63-85CF3D49EE0C}"/>
              </a:ext>
            </a:extLst>
          </p:cNvPr>
          <p:cNvSpPr/>
          <p:nvPr/>
        </p:nvSpPr>
        <p:spPr>
          <a:xfrm>
            <a:off x="6434250" y="1874345"/>
            <a:ext cx="3570884" cy="1269999"/>
          </a:xfrm>
          <a:prstGeom prst="wedgeRoundRectCallout">
            <a:avLst>
              <a:gd name="adj1" fmla="val 55607"/>
              <a:gd name="adj2" fmla="val -37264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Sadly, no because we’re going to a big city and it’s not on the coast.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probably see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very little nature. But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bring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back some French cheese if you like!</a:t>
            </a:r>
          </a:p>
        </p:txBody>
      </p:sp>
      <p:pic>
        <p:nvPicPr>
          <p:cNvPr id="27" name="Picture 1">
            <a:extLst>
              <a:ext uri="{FF2B5EF4-FFF2-40B4-BE49-F238E27FC236}">
                <a16:creationId xmlns:a16="http://schemas.microsoft.com/office/drawing/2014/main" id="{D307D6E9-8535-4851-8D02-815041091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1" y="5048697"/>
            <a:ext cx="1239894" cy="1239894"/>
          </a:xfrm>
          <a:prstGeom prst="rect">
            <a:avLst/>
          </a:prstGeom>
        </p:spPr>
      </p:pic>
      <p:sp>
        <p:nvSpPr>
          <p:cNvPr id="29" name="Rounded Rectangular Callout 27">
            <a:extLst>
              <a:ext uri="{FF2B5EF4-FFF2-40B4-BE49-F238E27FC236}">
                <a16:creationId xmlns:a16="http://schemas.microsoft.com/office/drawing/2014/main" id="{089CDA96-4651-487C-9E47-67DD82319FAA}"/>
              </a:ext>
            </a:extLst>
          </p:cNvPr>
          <p:cNvSpPr/>
          <p:nvPr/>
        </p:nvSpPr>
        <p:spPr>
          <a:xfrm>
            <a:off x="115108" y="2590039"/>
            <a:ext cx="1575387" cy="2030002"/>
          </a:xfrm>
          <a:prstGeom prst="wedgeRoundRectCallout">
            <a:avLst>
              <a:gd name="adj1" fmla="val -34594"/>
              <a:gd name="adj2" fmla="val 7796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and match the words in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bold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the uses in the table.</a:t>
            </a:r>
          </a:p>
        </p:txBody>
      </p:sp>
      <p:graphicFrame>
        <p:nvGraphicFramePr>
          <p:cNvPr id="31" name="Table 50">
            <a:extLst>
              <a:ext uri="{FF2B5EF4-FFF2-40B4-BE49-F238E27FC236}">
                <a16:creationId xmlns:a16="http://schemas.microsoft.com/office/drawing/2014/main" id="{39F392A4-580D-400C-9D90-3B2B9F488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262498"/>
              </p:ext>
            </p:extLst>
          </p:nvPr>
        </p:nvGraphicFramePr>
        <p:xfrm>
          <a:off x="1897444" y="3197902"/>
          <a:ext cx="9644080" cy="18347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11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020">
                  <a:extLst>
                    <a:ext uri="{9D8B030D-6E8A-4147-A177-3AD203B41FA5}">
                      <a16:colId xmlns:a16="http://schemas.microsoft.com/office/drawing/2014/main" val="2984696274"/>
                    </a:ext>
                  </a:extLst>
                </a:gridCol>
                <a:gridCol w="2411020">
                  <a:extLst>
                    <a:ext uri="{9D8B030D-6E8A-4147-A177-3AD203B41FA5}">
                      <a16:colId xmlns:a16="http://schemas.microsoft.com/office/drawing/2014/main" val="2461317181"/>
                    </a:ext>
                  </a:extLst>
                </a:gridCol>
              </a:tblGrid>
              <a:tr h="281687"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future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68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For timetables and scheduled events.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For arranged/organised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future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events.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For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future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plans and intentions.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For an action in progress at a specific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future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time.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481919"/>
                  </a:ext>
                </a:extLst>
              </a:tr>
              <a:tr h="676520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le 50">
            <a:extLst>
              <a:ext uri="{FF2B5EF4-FFF2-40B4-BE49-F238E27FC236}">
                <a16:creationId xmlns:a16="http://schemas.microsoft.com/office/drawing/2014/main" id="{66DB8754-9EB7-46AC-A557-77475DF69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73256"/>
              </p:ext>
            </p:extLst>
          </p:nvPr>
        </p:nvGraphicFramePr>
        <p:xfrm>
          <a:off x="1515230" y="5061008"/>
          <a:ext cx="10026294" cy="13411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05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7432">
                  <a:extLst>
                    <a:ext uri="{9D8B030D-6E8A-4147-A177-3AD203B41FA5}">
                      <a16:colId xmlns:a16="http://schemas.microsoft.com/office/drawing/2014/main" val="2984696274"/>
                    </a:ext>
                  </a:extLst>
                </a:gridCol>
                <a:gridCol w="2203085">
                  <a:extLst>
                    <a:ext uri="{9D8B030D-6E8A-4147-A177-3AD203B41FA5}">
                      <a16:colId xmlns:a16="http://schemas.microsoft.com/office/drawing/2014/main" val="2461317181"/>
                    </a:ext>
                  </a:extLst>
                </a:gridCol>
                <a:gridCol w="2005259">
                  <a:extLst>
                    <a:ext uri="{9D8B030D-6E8A-4147-A177-3AD203B41FA5}">
                      <a16:colId xmlns:a16="http://schemas.microsoft.com/office/drawing/2014/main" val="621042317"/>
                    </a:ext>
                  </a:extLst>
                </a:gridCol>
              </a:tblGrid>
              <a:tr h="314009"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predictions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quick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decisions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promises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offers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(and warnings)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express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certainty 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481919"/>
                  </a:ext>
                </a:extLst>
              </a:tr>
              <a:tr h="463481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2274CEA1-51A0-40F4-AF0A-A9949ED0E6A9}"/>
              </a:ext>
            </a:extLst>
          </p:cNvPr>
          <p:cNvSpPr/>
          <p:nvPr/>
        </p:nvSpPr>
        <p:spPr>
          <a:xfrm>
            <a:off x="6765750" y="4381025"/>
            <a:ext cx="2265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I’m </a:t>
            </a:r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going</a:t>
            </a:r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to visit…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4E8D19F-B1C1-4E9D-9748-020D93F7DB16}"/>
              </a:ext>
            </a:extLst>
          </p:cNvPr>
          <p:cNvSpPr/>
          <p:nvPr/>
        </p:nvSpPr>
        <p:spPr>
          <a:xfrm>
            <a:off x="3464514" y="5950445"/>
            <a:ext cx="17520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I’ll call you…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0211C70-6BC0-4C20-BE55-9A1F016B9F3C}"/>
              </a:ext>
            </a:extLst>
          </p:cNvPr>
          <p:cNvSpPr/>
          <p:nvPr/>
        </p:nvSpPr>
        <p:spPr>
          <a:xfrm>
            <a:off x="5487057" y="5950445"/>
            <a:ext cx="17520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 won’t forget…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FFC0E306-5326-4542-B453-A93C12229426}"/>
              </a:ext>
            </a:extLst>
          </p:cNvPr>
          <p:cNvSpPr/>
          <p:nvPr/>
        </p:nvSpPr>
        <p:spPr>
          <a:xfrm>
            <a:off x="9263306" y="4378105"/>
            <a:ext cx="2265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You </a:t>
            </a:r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will</a:t>
            </a:r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be sitting…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10BF94CE-0E3D-41A5-ACEE-6ADC42EA578F}"/>
              </a:ext>
            </a:extLst>
          </p:cNvPr>
          <p:cNvSpPr/>
          <p:nvPr/>
        </p:nvSpPr>
        <p:spPr>
          <a:xfrm>
            <a:off x="9521891" y="5905088"/>
            <a:ext cx="17520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She </a:t>
            </a:r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will</a:t>
            </a:r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love that!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AB9EF5D4-211D-4730-8670-895A75964204}"/>
              </a:ext>
            </a:extLst>
          </p:cNvPr>
          <p:cNvSpPr/>
          <p:nvPr/>
        </p:nvSpPr>
        <p:spPr>
          <a:xfrm>
            <a:off x="4397043" y="4380421"/>
            <a:ext cx="2265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We’re flying…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3086A188-D1EA-49D6-9066-5FA46A042C3D}"/>
              </a:ext>
            </a:extLst>
          </p:cNvPr>
          <p:cNvSpPr/>
          <p:nvPr/>
        </p:nvSpPr>
        <p:spPr>
          <a:xfrm>
            <a:off x="2013713" y="4378104"/>
            <a:ext cx="2265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Our flight leaves…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3CE96C0-7FA5-47AB-84E1-4A39F75333E1}"/>
              </a:ext>
            </a:extLst>
          </p:cNvPr>
          <p:cNvSpPr/>
          <p:nvPr/>
        </p:nvSpPr>
        <p:spPr>
          <a:xfrm>
            <a:off x="1515230" y="5954439"/>
            <a:ext cx="1752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I’ll (probably) see…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4A07A9FA-65CE-447A-AC9C-452A69D50412}"/>
              </a:ext>
            </a:extLst>
          </p:cNvPr>
          <p:cNvSpPr/>
          <p:nvPr/>
        </p:nvSpPr>
        <p:spPr>
          <a:xfrm>
            <a:off x="7302659" y="5950445"/>
            <a:ext cx="17520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I’ll bring…</a:t>
            </a: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F9E885A9-1C02-4819-B0EC-1D9D2BBBBFC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4" grpId="0" animBg="1"/>
      <p:bldP spid="25" grpId="0" animBg="1"/>
      <p:bldP spid="29" grpId="0" animBg="1"/>
      <p:bldP spid="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2711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pic>
        <p:nvPicPr>
          <p:cNvPr id="27" name="Picture 1">
            <a:extLst>
              <a:ext uri="{FF2B5EF4-FFF2-40B4-BE49-F238E27FC236}">
                <a16:creationId xmlns:a16="http://schemas.microsoft.com/office/drawing/2014/main" id="{D307D6E9-8535-4851-8D02-815041091B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585" y="62483"/>
            <a:ext cx="933304" cy="933304"/>
          </a:xfrm>
          <a:prstGeom prst="rect">
            <a:avLst/>
          </a:prstGeom>
        </p:spPr>
      </p:pic>
      <p:sp>
        <p:nvSpPr>
          <p:cNvPr id="29" name="Rounded Rectangular Callout 27">
            <a:extLst>
              <a:ext uri="{FF2B5EF4-FFF2-40B4-BE49-F238E27FC236}">
                <a16:creationId xmlns:a16="http://schemas.microsoft.com/office/drawing/2014/main" id="{089CDA96-4651-487C-9E47-67DD82319FAA}"/>
              </a:ext>
            </a:extLst>
          </p:cNvPr>
          <p:cNvSpPr/>
          <p:nvPr/>
        </p:nvSpPr>
        <p:spPr>
          <a:xfrm>
            <a:off x="9442502" y="1326087"/>
            <a:ext cx="2130003" cy="832695"/>
          </a:xfrm>
          <a:prstGeom prst="wedgeRoundRectCallout">
            <a:avLst>
              <a:gd name="adj1" fmla="val 41253"/>
              <a:gd name="adj2" fmla="val -745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arranged; it has a date and is 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organised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3" name="Shape 82">
            <a:extLst>
              <a:ext uri="{FF2B5EF4-FFF2-40B4-BE49-F238E27FC236}">
                <a16:creationId xmlns:a16="http://schemas.microsoft.com/office/drawing/2014/main" id="{E54D6968-6175-4002-87DE-02B08FF88D2F}"/>
              </a:ext>
            </a:extLst>
          </p:cNvPr>
          <p:cNvSpPr txBox="1">
            <a:spLocks/>
          </p:cNvSpPr>
          <p:nvPr/>
        </p:nvSpPr>
        <p:spPr>
          <a:xfrm>
            <a:off x="464551" y="892170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u="sng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6" name="Shape 82">
            <a:extLst>
              <a:ext uri="{FF2B5EF4-FFF2-40B4-BE49-F238E27FC236}">
                <a16:creationId xmlns:a16="http://schemas.microsoft.com/office/drawing/2014/main" id="{FC446DC9-0D00-41DD-A183-83ABE44D5878}"/>
              </a:ext>
            </a:extLst>
          </p:cNvPr>
          <p:cNvSpPr txBox="1">
            <a:spLocks/>
          </p:cNvSpPr>
          <p:nvPr/>
        </p:nvSpPr>
        <p:spPr>
          <a:xfrm>
            <a:off x="450601" y="1231086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timetables and scheduled events.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Rounded Rectangular Callout 29">
            <a:extLst>
              <a:ext uri="{FF2B5EF4-FFF2-40B4-BE49-F238E27FC236}">
                <a16:creationId xmlns:a16="http://schemas.microsoft.com/office/drawing/2014/main" id="{9A230075-99E5-481D-A593-B14AEBFCF514}"/>
              </a:ext>
            </a:extLst>
          </p:cNvPr>
          <p:cNvSpPr/>
          <p:nvPr/>
        </p:nvSpPr>
        <p:spPr>
          <a:xfrm>
            <a:off x="706202" y="1652910"/>
            <a:ext cx="2732934" cy="486485"/>
          </a:xfrm>
          <a:prstGeom prst="wedgeRoundRectCallout">
            <a:avLst>
              <a:gd name="adj1" fmla="val -60014"/>
              <a:gd name="adj2" fmla="val -3578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Our flight leaves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10am.</a:t>
            </a:r>
          </a:p>
        </p:txBody>
      </p:sp>
      <p:sp>
        <p:nvSpPr>
          <p:cNvPr id="30" name="Shape 82">
            <a:extLst>
              <a:ext uri="{FF2B5EF4-FFF2-40B4-BE49-F238E27FC236}">
                <a16:creationId xmlns:a16="http://schemas.microsoft.com/office/drawing/2014/main" id="{539BC01A-52D2-469C-B0D3-BF911B5533CB}"/>
              </a:ext>
            </a:extLst>
          </p:cNvPr>
          <p:cNvSpPr txBox="1">
            <a:spLocks/>
          </p:cNvSpPr>
          <p:nvPr/>
        </p:nvSpPr>
        <p:spPr>
          <a:xfrm>
            <a:off x="4811580" y="942922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u="sng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continuous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Shape 82">
            <a:extLst>
              <a:ext uri="{FF2B5EF4-FFF2-40B4-BE49-F238E27FC236}">
                <a16:creationId xmlns:a16="http://schemas.microsoft.com/office/drawing/2014/main" id="{04EC480D-E987-449F-AC09-BF0526AD8E69}"/>
              </a:ext>
            </a:extLst>
          </p:cNvPr>
          <p:cNvSpPr txBox="1">
            <a:spLocks/>
          </p:cNvSpPr>
          <p:nvPr/>
        </p:nvSpPr>
        <p:spPr>
          <a:xfrm>
            <a:off x="4797630" y="1237624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arranged/organized future events.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Rounded Rectangular Callout 29">
            <a:extLst>
              <a:ext uri="{FF2B5EF4-FFF2-40B4-BE49-F238E27FC236}">
                <a16:creationId xmlns:a16="http://schemas.microsoft.com/office/drawing/2014/main" id="{AC352097-D3A4-4468-8CB3-0EA34D2F88B1}"/>
              </a:ext>
            </a:extLst>
          </p:cNvPr>
          <p:cNvSpPr/>
          <p:nvPr/>
        </p:nvSpPr>
        <p:spPr>
          <a:xfrm>
            <a:off x="4949340" y="1645244"/>
            <a:ext cx="4226212" cy="486485"/>
          </a:xfrm>
          <a:prstGeom prst="wedgeRoundRectCallout">
            <a:avLst>
              <a:gd name="adj1" fmla="val -53832"/>
              <a:gd name="adj2" fmla="val -20863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We’re flying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France tomorrow morning.</a:t>
            </a:r>
          </a:p>
        </p:txBody>
      </p:sp>
      <p:sp>
        <p:nvSpPr>
          <p:cNvPr id="34" name="Shape 82">
            <a:extLst>
              <a:ext uri="{FF2B5EF4-FFF2-40B4-BE49-F238E27FC236}">
                <a16:creationId xmlns:a16="http://schemas.microsoft.com/office/drawing/2014/main" id="{7F70312B-AFEC-4F4C-B1A2-F1DE04ED9736}"/>
              </a:ext>
            </a:extLst>
          </p:cNvPr>
          <p:cNvSpPr txBox="1">
            <a:spLocks/>
          </p:cNvSpPr>
          <p:nvPr/>
        </p:nvSpPr>
        <p:spPr>
          <a:xfrm>
            <a:off x="575266" y="2334567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5" name="Shape 82">
            <a:extLst>
              <a:ext uri="{FF2B5EF4-FFF2-40B4-BE49-F238E27FC236}">
                <a16:creationId xmlns:a16="http://schemas.microsoft.com/office/drawing/2014/main" id="{C06132DF-8187-4045-934D-5AA4302D55B0}"/>
              </a:ext>
            </a:extLst>
          </p:cNvPr>
          <p:cNvSpPr txBox="1">
            <a:spLocks/>
          </p:cNvSpPr>
          <p:nvPr/>
        </p:nvSpPr>
        <p:spPr>
          <a:xfrm>
            <a:off x="561316" y="2673483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predictions.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5" name="Rounded Rectangular Callout 29">
            <a:extLst>
              <a:ext uri="{FF2B5EF4-FFF2-40B4-BE49-F238E27FC236}">
                <a16:creationId xmlns:a16="http://schemas.microsoft.com/office/drawing/2014/main" id="{7B3EBA3F-AFB8-49B9-B0C0-3DE4EB4A22DE}"/>
              </a:ext>
            </a:extLst>
          </p:cNvPr>
          <p:cNvSpPr/>
          <p:nvPr/>
        </p:nvSpPr>
        <p:spPr>
          <a:xfrm>
            <a:off x="693754" y="3102807"/>
            <a:ext cx="2732934" cy="486485"/>
          </a:xfrm>
          <a:prstGeom prst="wedgeRoundRectCallout">
            <a:avLst>
              <a:gd name="adj1" fmla="val -60014"/>
              <a:gd name="adj2" fmla="val -3578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probably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see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very little nature.</a:t>
            </a:r>
          </a:p>
        </p:txBody>
      </p:sp>
      <p:sp>
        <p:nvSpPr>
          <p:cNvPr id="46" name="Shape 82">
            <a:extLst>
              <a:ext uri="{FF2B5EF4-FFF2-40B4-BE49-F238E27FC236}">
                <a16:creationId xmlns:a16="http://schemas.microsoft.com/office/drawing/2014/main" id="{D126F2A0-3A94-4996-AF9B-358D6A7D6A58}"/>
              </a:ext>
            </a:extLst>
          </p:cNvPr>
          <p:cNvSpPr txBox="1">
            <a:spLocks/>
          </p:cNvSpPr>
          <p:nvPr/>
        </p:nvSpPr>
        <p:spPr>
          <a:xfrm>
            <a:off x="3850049" y="2680038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quick decisions.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7" name="Rounded Rectangular Callout 33">
            <a:extLst>
              <a:ext uri="{FF2B5EF4-FFF2-40B4-BE49-F238E27FC236}">
                <a16:creationId xmlns:a16="http://schemas.microsoft.com/office/drawing/2014/main" id="{A6DD7730-96A1-4426-B6EA-A4D71426A8CB}"/>
              </a:ext>
            </a:extLst>
          </p:cNvPr>
          <p:cNvSpPr/>
          <p:nvPr/>
        </p:nvSpPr>
        <p:spPr>
          <a:xfrm>
            <a:off x="4026196" y="3073574"/>
            <a:ext cx="2265707" cy="486485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call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you…</a:t>
            </a:r>
          </a:p>
        </p:txBody>
      </p:sp>
      <p:sp>
        <p:nvSpPr>
          <p:cNvPr id="48" name="Shape 82">
            <a:extLst>
              <a:ext uri="{FF2B5EF4-FFF2-40B4-BE49-F238E27FC236}">
                <a16:creationId xmlns:a16="http://schemas.microsoft.com/office/drawing/2014/main" id="{8C140253-F10B-4EFC-9D6D-FB93E4871771}"/>
              </a:ext>
            </a:extLst>
          </p:cNvPr>
          <p:cNvSpPr txBox="1">
            <a:spLocks/>
          </p:cNvSpPr>
          <p:nvPr/>
        </p:nvSpPr>
        <p:spPr>
          <a:xfrm>
            <a:off x="7053210" y="2672791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</a:t>
            </a:r>
            <a:r>
              <a:rPr lang="fi-FI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promises.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9" name="Rounded Rectangular Callout 33">
            <a:extLst>
              <a:ext uri="{FF2B5EF4-FFF2-40B4-BE49-F238E27FC236}">
                <a16:creationId xmlns:a16="http://schemas.microsoft.com/office/drawing/2014/main" id="{661ED2B4-2121-46C1-AACA-BB81A15A2256}"/>
              </a:ext>
            </a:extLst>
          </p:cNvPr>
          <p:cNvSpPr/>
          <p:nvPr/>
        </p:nvSpPr>
        <p:spPr>
          <a:xfrm>
            <a:off x="7127757" y="3066327"/>
            <a:ext cx="2265707" cy="486485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won’t forget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time!</a:t>
            </a:r>
          </a:p>
        </p:txBody>
      </p:sp>
      <p:sp>
        <p:nvSpPr>
          <p:cNvPr id="50" name="Shape 82">
            <a:extLst>
              <a:ext uri="{FF2B5EF4-FFF2-40B4-BE49-F238E27FC236}">
                <a16:creationId xmlns:a16="http://schemas.microsoft.com/office/drawing/2014/main" id="{60CE14AC-D2E1-4BF7-9E8D-BF55085811B5}"/>
              </a:ext>
            </a:extLst>
          </p:cNvPr>
          <p:cNvSpPr txBox="1">
            <a:spLocks/>
          </p:cNvSpPr>
          <p:nvPr/>
        </p:nvSpPr>
        <p:spPr>
          <a:xfrm>
            <a:off x="441865" y="3759582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offers and warnings.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1" name="Rounded Rectangular Callout 29">
            <a:extLst>
              <a:ext uri="{FF2B5EF4-FFF2-40B4-BE49-F238E27FC236}">
                <a16:creationId xmlns:a16="http://schemas.microsoft.com/office/drawing/2014/main" id="{DFEB7AA2-532D-4AA4-AC05-4FC5F6FA2BE5}"/>
              </a:ext>
            </a:extLst>
          </p:cNvPr>
          <p:cNvSpPr/>
          <p:nvPr/>
        </p:nvSpPr>
        <p:spPr>
          <a:xfrm>
            <a:off x="574303" y="4188906"/>
            <a:ext cx="2732934" cy="486485"/>
          </a:xfrm>
          <a:prstGeom prst="wedgeRoundRectCallout">
            <a:avLst>
              <a:gd name="adj1" fmla="val -60014"/>
              <a:gd name="adj2" fmla="val -3578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bring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back some French cheese if you like!</a:t>
            </a:r>
          </a:p>
        </p:txBody>
      </p:sp>
      <p:sp>
        <p:nvSpPr>
          <p:cNvPr id="52" name="Shape 82">
            <a:extLst>
              <a:ext uri="{FF2B5EF4-FFF2-40B4-BE49-F238E27FC236}">
                <a16:creationId xmlns:a16="http://schemas.microsoft.com/office/drawing/2014/main" id="{40421201-EBCE-43D5-9A12-3A6B4F206515}"/>
              </a:ext>
            </a:extLst>
          </p:cNvPr>
          <p:cNvSpPr txBox="1">
            <a:spLocks/>
          </p:cNvSpPr>
          <p:nvPr/>
        </p:nvSpPr>
        <p:spPr>
          <a:xfrm>
            <a:off x="3784811" y="3824863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</a:t>
            </a:r>
            <a:r>
              <a:rPr lang="fr-FR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express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certainty.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3" name="Rounded Rectangular Callout 29">
            <a:extLst>
              <a:ext uri="{FF2B5EF4-FFF2-40B4-BE49-F238E27FC236}">
                <a16:creationId xmlns:a16="http://schemas.microsoft.com/office/drawing/2014/main" id="{1F519038-9E44-4B3F-B5FB-A5FF409BD8D6}"/>
              </a:ext>
            </a:extLst>
          </p:cNvPr>
          <p:cNvSpPr/>
          <p:nvPr/>
        </p:nvSpPr>
        <p:spPr>
          <a:xfrm>
            <a:off x="3917249" y="4254187"/>
            <a:ext cx="2732934" cy="486485"/>
          </a:xfrm>
          <a:prstGeom prst="wedgeRoundRectCallout">
            <a:avLst>
              <a:gd name="adj1" fmla="val -60014"/>
              <a:gd name="adj2" fmla="val -3578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will love that!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4" name="Shape 82">
            <a:extLst>
              <a:ext uri="{FF2B5EF4-FFF2-40B4-BE49-F238E27FC236}">
                <a16:creationId xmlns:a16="http://schemas.microsoft.com/office/drawing/2014/main" id="{E109D466-3ED8-4C30-B4D0-CCFEB3356D9F}"/>
              </a:ext>
            </a:extLst>
          </p:cNvPr>
          <p:cNvSpPr txBox="1">
            <a:spLocks/>
          </p:cNvSpPr>
          <p:nvPr/>
        </p:nvSpPr>
        <p:spPr>
          <a:xfrm>
            <a:off x="480029" y="4801383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i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5" name="Shape 82">
            <a:extLst>
              <a:ext uri="{FF2B5EF4-FFF2-40B4-BE49-F238E27FC236}">
                <a16:creationId xmlns:a16="http://schemas.microsoft.com/office/drawing/2014/main" id="{316A3778-2F58-49F3-807A-E77C4F556255}"/>
              </a:ext>
            </a:extLst>
          </p:cNvPr>
          <p:cNvSpPr txBox="1">
            <a:spLocks/>
          </p:cNvSpPr>
          <p:nvPr/>
        </p:nvSpPr>
        <p:spPr>
          <a:xfrm>
            <a:off x="466079" y="5140299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future plans and intentions.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6" name="Rounded Rectangular Callout 33">
            <a:extLst>
              <a:ext uri="{FF2B5EF4-FFF2-40B4-BE49-F238E27FC236}">
                <a16:creationId xmlns:a16="http://schemas.microsoft.com/office/drawing/2014/main" id="{B8B0E09D-9365-488C-9858-E797B1200263}"/>
              </a:ext>
            </a:extLst>
          </p:cNvPr>
          <p:cNvSpPr/>
          <p:nvPr/>
        </p:nvSpPr>
        <p:spPr>
          <a:xfrm>
            <a:off x="574303" y="5599941"/>
            <a:ext cx="3518726" cy="486485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visit </a:t>
            </a:r>
            <a:r>
              <a:rPr lang="da-DK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Jenny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some time next week.</a:t>
            </a:r>
          </a:p>
        </p:txBody>
      </p:sp>
      <p:sp>
        <p:nvSpPr>
          <p:cNvPr id="57" name="Shape 82">
            <a:extLst>
              <a:ext uri="{FF2B5EF4-FFF2-40B4-BE49-F238E27FC236}">
                <a16:creationId xmlns:a16="http://schemas.microsoft.com/office/drawing/2014/main" id="{2B247230-3E61-440C-83CE-2F3A4A01D37C}"/>
              </a:ext>
            </a:extLst>
          </p:cNvPr>
          <p:cNvSpPr txBox="1">
            <a:spLocks/>
          </p:cNvSpPr>
          <p:nvPr/>
        </p:nvSpPr>
        <p:spPr>
          <a:xfrm>
            <a:off x="4568848" y="5191482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For an action in progress at a specific time in the future.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9" name="Shape 82">
            <a:extLst>
              <a:ext uri="{FF2B5EF4-FFF2-40B4-BE49-F238E27FC236}">
                <a16:creationId xmlns:a16="http://schemas.microsoft.com/office/drawing/2014/main" id="{0DBD69D0-C12E-40EA-9A8C-458096CE6550}"/>
              </a:ext>
            </a:extLst>
          </p:cNvPr>
          <p:cNvSpPr txBox="1">
            <a:spLocks/>
          </p:cNvSpPr>
          <p:nvPr/>
        </p:nvSpPr>
        <p:spPr>
          <a:xfrm>
            <a:off x="4568848" y="4853783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future continuous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60" name="Rounded Rectangular Callout 33">
            <a:extLst>
              <a:ext uri="{FF2B5EF4-FFF2-40B4-BE49-F238E27FC236}">
                <a16:creationId xmlns:a16="http://schemas.microsoft.com/office/drawing/2014/main" id="{B3B49018-317D-4CE1-BE7D-9B0B5E3EDCE9}"/>
              </a:ext>
            </a:extLst>
          </p:cNvPr>
          <p:cNvSpPr/>
          <p:nvPr/>
        </p:nvSpPr>
        <p:spPr>
          <a:xfrm>
            <a:off x="4606197" y="5806730"/>
            <a:ext cx="3518726" cy="537173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time tomorrow,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you’ll be sitting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on the beach.</a:t>
            </a:r>
          </a:p>
        </p:txBody>
      </p:sp>
      <p:sp>
        <p:nvSpPr>
          <p:cNvPr id="62" name="Arc 77">
            <a:extLst>
              <a:ext uri="{FF2B5EF4-FFF2-40B4-BE49-F238E27FC236}">
                <a16:creationId xmlns:a16="http://schemas.microsoft.com/office/drawing/2014/main" id="{629F76F3-9A4F-4132-AD2F-CBE8B85A9766}"/>
              </a:ext>
            </a:extLst>
          </p:cNvPr>
          <p:cNvSpPr/>
          <p:nvPr/>
        </p:nvSpPr>
        <p:spPr>
          <a:xfrm rot="5157138" flipV="1">
            <a:off x="7761477" y="1599810"/>
            <a:ext cx="2089380" cy="2242311"/>
          </a:xfrm>
          <a:prstGeom prst="arc">
            <a:avLst>
              <a:gd name="adj1" fmla="val 7904317"/>
              <a:gd name="adj2" fmla="val 120005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5" name="Rounded Rectangular Callout 27">
            <a:extLst>
              <a:ext uri="{FF2B5EF4-FFF2-40B4-BE49-F238E27FC236}">
                <a16:creationId xmlns:a16="http://schemas.microsoft.com/office/drawing/2014/main" id="{DA342854-F54C-4703-AF34-A73594D386E7}"/>
              </a:ext>
            </a:extLst>
          </p:cNvPr>
          <p:cNvSpPr/>
          <p:nvPr/>
        </p:nvSpPr>
        <p:spPr>
          <a:xfrm>
            <a:off x="7102539" y="4567267"/>
            <a:ext cx="2130003" cy="571815"/>
          </a:xfrm>
          <a:prstGeom prst="wedgeRoundRectCallout">
            <a:avLst>
              <a:gd name="adj1" fmla="val 54789"/>
              <a:gd name="adj2" fmla="val -3708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plan, but has no date yet.</a:t>
            </a:r>
          </a:p>
        </p:txBody>
      </p:sp>
      <p:sp>
        <p:nvSpPr>
          <p:cNvPr id="66" name="Arc 77">
            <a:extLst>
              <a:ext uri="{FF2B5EF4-FFF2-40B4-BE49-F238E27FC236}">
                <a16:creationId xmlns:a16="http://schemas.microsoft.com/office/drawing/2014/main" id="{30A270EB-FE3A-4CCB-B1B2-F87B9202E00F}"/>
              </a:ext>
            </a:extLst>
          </p:cNvPr>
          <p:cNvSpPr/>
          <p:nvPr/>
        </p:nvSpPr>
        <p:spPr>
          <a:xfrm rot="5157138" flipV="1">
            <a:off x="3904650" y="2288045"/>
            <a:ext cx="2089380" cy="7174210"/>
          </a:xfrm>
          <a:prstGeom prst="arc">
            <a:avLst>
              <a:gd name="adj1" fmla="val 6479776"/>
              <a:gd name="adj2" fmla="val 156558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7" name="Rounded Rectangular Callout 27">
            <a:extLst>
              <a:ext uri="{FF2B5EF4-FFF2-40B4-BE49-F238E27FC236}">
                <a16:creationId xmlns:a16="http://schemas.microsoft.com/office/drawing/2014/main" id="{B9AAADEC-17B0-4F2F-AF55-7627D66B2C3B}"/>
              </a:ext>
            </a:extLst>
          </p:cNvPr>
          <p:cNvSpPr/>
          <p:nvPr/>
        </p:nvSpPr>
        <p:spPr>
          <a:xfrm>
            <a:off x="8830272" y="2289939"/>
            <a:ext cx="3268094" cy="708345"/>
          </a:xfrm>
          <a:prstGeom prst="wedgeRoundRectCallout">
            <a:avLst>
              <a:gd name="adj1" fmla="val 35157"/>
              <a:gd name="adj2" fmla="val -764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not planned. The decision was made in the moment.</a:t>
            </a:r>
          </a:p>
        </p:txBody>
      </p:sp>
      <p:sp>
        <p:nvSpPr>
          <p:cNvPr id="68" name="Arc 77">
            <a:extLst>
              <a:ext uri="{FF2B5EF4-FFF2-40B4-BE49-F238E27FC236}">
                <a16:creationId xmlns:a16="http://schemas.microsoft.com/office/drawing/2014/main" id="{07E716F4-81F2-4818-BE37-DE5628D7FA78}"/>
              </a:ext>
            </a:extLst>
          </p:cNvPr>
          <p:cNvSpPr/>
          <p:nvPr/>
        </p:nvSpPr>
        <p:spPr>
          <a:xfrm rot="4062365" flipV="1">
            <a:off x="6116981" y="1152729"/>
            <a:ext cx="1506222" cy="4575192"/>
          </a:xfrm>
          <a:prstGeom prst="arc">
            <a:avLst>
              <a:gd name="adj1" fmla="val 5565301"/>
              <a:gd name="adj2" fmla="val 140548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9" name="Rounded Rectangular Callout 27">
            <a:extLst>
              <a:ext uri="{FF2B5EF4-FFF2-40B4-BE49-F238E27FC236}">
                <a16:creationId xmlns:a16="http://schemas.microsoft.com/office/drawing/2014/main" id="{D663AC7C-9511-4FDE-8F0C-7CB8B4FF2863}"/>
              </a:ext>
            </a:extLst>
          </p:cNvPr>
          <p:cNvSpPr/>
          <p:nvPr/>
        </p:nvSpPr>
        <p:spPr>
          <a:xfrm>
            <a:off x="9501258" y="3178343"/>
            <a:ext cx="2130003" cy="1826616"/>
          </a:xfrm>
          <a:prstGeom prst="wedgeRoundRectCallout">
            <a:avLst>
              <a:gd name="adj1" fmla="val 49595"/>
              <a:gd name="adj2" fmla="val -5873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timeline here:</a:t>
            </a: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cxnSp>
        <p:nvCxnSpPr>
          <p:cNvPr id="70" name="Straight Arrow Connector 7">
            <a:extLst>
              <a:ext uri="{FF2B5EF4-FFF2-40B4-BE49-F238E27FC236}">
                <a16:creationId xmlns:a16="http://schemas.microsoft.com/office/drawing/2014/main" id="{378E080D-424E-4B86-9C4A-C92ACC53222A}"/>
              </a:ext>
            </a:extLst>
          </p:cNvPr>
          <p:cNvCxnSpPr>
            <a:cxnSpLocks/>
          </p:cNvCxnSpPr>
          <p:nvPr/>
        </p:nvCxnSpPr>
        <p:spPr>
          <a:xfrm>
            <a:off x="9622098" y="4254187"/>
            <a:ext cx="1827686" cy="0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62">
            <a:extLst>
              <a:ext uri="{FF2B5EF4-FFF2-40B4-BE49-F238E27FC236}">
                <a16:creationId xmlns:a16="http://schemas.microsoft.com/office/drawing/2014/main" id="{9012727B-1D6B-4A0B-87E3-40AE6A16F7F4}"/>
              </a:ext>
            </a:extLst>
          </p:cNvPr>
          <p:cNvCxnSpPr>
            <a:cxnSpLocks/>
          </p:cNvCxnSpPr>
          <p:nvPr/>
        </p:nvCxnSpPr>
        <p:spPr>
          <a:xfrm flipV="1">
            <a:off x="10566797" y="4051495"/>
            <a:ext cx="0" cy="202692"/>
          </a:xfrm>
          <a:prstGeom prst="line">
            <a:avLst/>
          </a:prstGeom>
          <a:ln w="19050"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56">
            <a:extLst>
              <a:ext uri="{FF2B5EF4-FFF2-40B4-BE49-F238E27FC236}">
                <a16:creationId xmlns:a16="http://schemas.microsoft.com/office/drawing/2014/main" id="{346E555C-B12E-4D86-87FB-E2FC721CE7A5}"/>
              </a:ext>
            </a:extLst>
          </p:cNvPr>
          <p:cNvSpPr/>
          <p:nvPr/>
        </p:nvSpPr>
        <p:spPr>
          <a:xfrm>
            <a:off x="9477088" y="3770846"/>
            <a:ext cx="2234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time tomorrow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42C5868-F72C-4AC1-AB38-72C9853E9AB8}"/>
              </a:ext>
            </a:extLst>
          </p:cNvPr>
          <p:cNvCxnSpPr>
            <a:cxnSpLocks/>
          </p:cNvCxnSpPr>
          <p:nvPr/>
        </p:nvCxnSpPr>
        <p:spPr>
          <a:xfrm>
            <a:off x="10227212" y="4432148"/>
            <a:ext cx="7033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4" name="Rectangle 57">
            <a:extLst>
              <a:ext uri="{FF2B5EF4-FFF2-40B4-BE49-F238E27FC236}">
                <a16:creationId xmlns:a16="http://schemas.microsoft.com/office/drawing/2014/main" id="{5A9139F0-32DF-4271-94BC-B9CEBAEA0F5D}"/>
              </a:ext>
            </a:extLst>
          </p:cNvPr>
          <p:cNvSpPr/>
          <p:nvPr/>
        </p:nvSpPr>
        <p:spPr>
          <a:xfrm>
            <a:off x="9485413" y="4525846"/>
            <a:ext cx="2186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s-MX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You’ll be sitting on the beach.</a:t>
            </a:r>
            <a:endParaRPr lang="en-US" b="1" dirty="0">
              <a:solidFill>
                <a:schemeClr val="tx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75" name="Rounded Rectangular Callout 27">
            <a:extLst>
              <a:ext uri="{FF2B5EF4-FFF2-40B4-BE49-F238E27FC236}">
                <a16:creationId xmlns:a16="http://schemas.microsoft.com/office/drawing/2014/main" id="{B99375AF-AF1A-4222-8933-17768F463AF6}"/>
              </a:ext>
            </a:extLst>
          </p:cNvPr>
          <p:cNvSpPr/>
          <p:nvPr/>
        </p:nvSpPr>
        <p:spPr>
          <a:xfrm>
            <a:off x="6703670" y="3698050"/>
            <a:ext cx="2600598" cy="765634"/>
          </a:xfrm>
          <a:prstGeom prst="wedgeRoundRectCallout">
            <a:avLst>
              <a:gd name="adj1" fmla="val 53959"/>
              <a:gd name="adj2" fmla="val -4517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action starts before the specific time and continues after.</a:t>
            </a:r>
          </a:p>
        </p:txBody>
      </p:sp>
      <p:sp>
        <p:nvSpPr>
          <p:cNvPr id="77" name="Pentagon 2">
            <a:extLst>
              <a:ext uri="{FF2B5EF4-FFF2-40B4-BE49-F238E27FC236}">
                <a16:creationId xmlns:a16="http://schemas.microsoft.com/office/drawing/2014/main" id="{4CA2DE3E-FE89-48D6-9FDE-DEBE49BF96A4}"/>
              </a:ext>
            </a:extLst>
          </p:cNvPr>
          <p:cNvSpPr/>
          <p:nvPr/>
        </p:nvSpPr>
        <p:spPr>
          <a:xfrm>
            <a:off x="8903368" y="5626728"/>
            <a:ext cx="2791327" cy="93082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these structures?</a:t>
            </a: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D4A58497-5FDD-40B7-A708-3C10C45D5B14}"/>
              </a:ext>
            </a:extLst>
          </p:cNvPr>
          <p:cNvSpPr/>
          <p:nvPr/>
        </p:nvSpPr>
        <p:spPr>
          <a:xfrm rot="2849881" flipH="1" flipV="1">
            <a:off x="7518205" y="3205635"/>
            <a:ext cx="1556362" cy="3356064"/>
          </a:xfrm>
          <a:prstGeom prst="arc">
            <a:avLst>
              <a:gd name="adj1" fmla="val 6983657"/>
              <a:gd name="adj2" fmla="val 1420682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Google Shape;65;p15">
            <a:extLst>
              <a:ext uri="{FF2B5EF4-FFF2-40B4-BE49-F238E27FC236}">
                <a16:creationId xmlns:a16="http://schemas.microsoft.com/office/drawing/2014/main" id="{5A9B6A90-E882-4155-818A-C5DAEFFA25C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442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3" grpId="0"/>
      <p:bldP spid="26" grpId="0"/>
      <p:bldP spid="28" grpId="0" animBg="1"/>
      <p:bldP spid="30" grpId="0"/>
      <p:bldP spid="32" grpId="0"/>
      <p:bldP spid="33" grpId="0" animBg="1"/>
      <p:bldP spid="34" grpId="0"/>
      <p:bldP spid="35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/>
      <p:bldP spid="56" grpId="0" animBg="1"/>
      <p:bldP spid="57" grpId="0"/>
      <p:bldP spid="59" grpId="0"/>
      <p:bldP spid="60" grpId="0" animBg="1"/>
      <p:bldP spid="62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2" grpId="0"/>
      <p:bldP spid="74" grpId="0"/>
      <p:bldP spid="75" grpId="0" animBg="1"/>
      <p:bldP spid="77" grpId="0" animBg="1"/>
      <p:bldP spid="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2711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How do we make sentences?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44" name="Table 50">
            <a:extLst>
              <a:ext uri="{FF2B5EF4-FFF2-40B4-BE49-F238E27FC236}">
                <a16:creationId xmlns:a16="http://schemas.microsoft.com/office/drawing/2014/main" id="{8A7C6DE6-AE0D-4A5B-8DE0-9473783A3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313571"/>
              </p:ext>
            </p:extLst>
          </p:nvPr>
        </p:nvGraphicFramePr>
        <p:xfrm>
          <a:off x="275336" y="1047695"/>
          <a:ext cx="11626380" cy="363072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25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2984696274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3810247243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2461317181"/>
                    </a:ext>
                  </a:extLst>
                </a:gridCol>
              </a:tblGrid>
              <a:tr h="432762"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future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967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" name="Rounded Rectangular Callout 29">
            <a:extLst>
              <a:ext uri="{FF2B5EF4-FFF2-40B4-BE49-F238E27FC236}">
                <a16:creationId xmlns:a16="http://schemas.microsoft.com/office/drawing/2014/main" id="{AC352097-D3A4-4468-8CB3-0EA34D2F88B1}"/>
              </a:ext>
            </a:extLst>
          </p:cNvPr>
          <p:cNvSpPr/>
          <p:nvPr/>
        </p:nvSpPr>
        <p:spPr>
          <a:xfrm>
            <a:off x="2823564" y="1739693"/>
            <a:ext cx="1973285" cy="800307"/>
          </a:xfrm>
          <a:prstGeom prst="wedgeRoundRectCallout">
            <a:avLst>
              <a:gd name="adj1" fmla="val -53832"/>
              <a:gd name="adj2" fmla="val -20863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We’re flying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France tomorrow morning.</a:t>
            </a:r>
          </a:p>
        </p:txBody>
      </p:sp>
      <p:sp>
        <p:nvSpPr>
          <p:cNvPr id="60" name="Rounded Rectangular Callout 33">
            <a:extLst>
              <a:ext uri="{FF2B5EF4-FFF2-40B4-BE49-F238E27FC236}">
                <a16:creationId xmlns:a16="http://schemas.microsoft.com/office/drawing/2014/main" id="{B3B49018-317D-4CE1-BE7D-9B0B5E3EDCE9}"/>
              </a:ext>
            </a:extLst>
          </p:cNvPr>
          <p:cNvSpPr/>
          <p:nvPr/>
        </p:nvSpPr>
        <p:spPr>
          <a:xfrm>
            <a:off x="9818348" y="1720589"/>
            <a:ext cx="1923051" cy="950040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time tomorrow,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you’ll be sitting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on the beach.</a:t>
            </a:r>
          </a:p>
        </p:txBody>
      </p:sp>
      <p:sp>
        <p:nvSpPr>
          <p:cNvPr id="47" name="Rounded Rectangular Callout 33">
            <a:extLst>
              <a:ext uri="{FF2B5EF4-FFF2-40B4-BE49-F238E27FC236}">
                <a16:creationId xmlns:a16="http://schemas.microsoft.com/office/drawing/2014/main" id="{A6DD7730-96A1-4426-B6EA-A4D71426A8CB}"/>
              </a:ext>
            </a:extLst>
          </p:cNvPr>
          <p:cNvSpPr/>
          <p:nvPr/>
        </p:nvSpPr>
        <p:spPr>
          <a:xfrm>
            <a:off x="7445149" y="1739694"/>
            <a:ext cx="1923288" cy="486485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call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you…</a:t>
            </a:r>
          </a:p>
        </p:txBody>
      </p:sp>
      <p:sp>
        <p:nvSpPr>
          <p:cNvPr id="56" name="Rounded Rectangular Callout 33">
            <a:extLst>
              <a:ext uri="{FF2B5EF4-FFF2-40B4-BE49-F238E27FC236}">
                <a16:creationId xmlns:a16="http://schemas.microsoft.com/office/drawing/2014/main" id="{B8B0E09D-9365-488C-9858-E797B1200263}"/>
              </a:ext>
            </a:extLst>
          </p:cNvPr>
          <p:cNvSpPr/>
          <p:nvPr/>
        </p:nvSpPr>
        <p:spPr>
          <a:xfrm>
            <a:off x="5196527" y="1739694"/>
            <a:ext cx="1973285" cy="800306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visit </a:t>
            </a:r>
            <a:r>
              <a:rPr lang="da-DK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Jenny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some time next week.</a:t>
            </a:r>
          </a:p>
        </p:txBody>
      </p:sp>
      <p:sp>
        <p:nvSpPr>
          <p:cNvPr id="28" name="Rounded Rectangular Callout 29">
            <a:extLst>
              <a:ext uri="{FF2B5EF4-FFF2-40B4-BE49-F238E27FC236}">
                <a16:creationId xmlns:a16="http://schemas.microsoft.com/office/drawing/2014/main" id="{9A230075-99E5-481D-A593-B14AEBFCF514}"/>
              </a:ext>
            </a:extLst>
          </p:cNvPr>
          <p:cNvSpPr/>
          <p:nvPr/>
        </p:nvSpPr>
        <p:spPr>
          <a:xfrm>
            <a:off x="450601" y="1739694"/>
            <a:ext cx="1973285" cy="486485"/>
          </a:xfrm>
          <a:prstGeom prst="wedgeRoundRectCallout">
            <a:avLst>
              <a:gd name="adj1" fmla="val -60014"/>
              <a:gd name="adj2" fmla="val -3578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Our flight leaves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10am.</a:t>
            </a:r>
          </a:p>
        </p:txBody>
      </p:sp>
      <p:pic>
        <p:nvPicPr>
          <p:cNvPr id="61" name="Picture 1">
            <a:extLst>
              <a:ext uri="{FF2B5EF4-FFF2-40B4-BE49-F238E27FC236}">
                <a16:creationId xmlns:a16="http://schemas.microsoft.com/office/drawing/2014/main" id="{0C1B21B1-239B-4E3C-A397-36485E911B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4932648"/>
            <a:ext cx="1239894" cy="1239894"/>
          </a:xfrm>
          <a:prstGeom prst="rect">
            <a:avLst/>
          </a:prstGeom>
        </p:spPr>
      </p:pic>
      <p:sp>
        <p:nvSpPr>
          <p:cNvPr id="63" name="Rounded Rectangular Callout 27">
            <a:extLst>
              <a:ext uri="{FF2B5EF4-FFF2-40B4-BE49-F238E27FC236}">
                <a16:creationId xmlns:a16="http://schemas.microsoft.com/office/drawing/2014/main" id="{7AAA02F1-7E68-475E-9799-7CFD32F99485}"/>
              </a:ext>
            </a:extLst>
          </p:cNvPr>
          <p:cNvSpPr/>
          <p:nvPr/>
        </p:nvSpPr>
        <p:spPr>
          <a:xfrm>
            <a:off x="1863749" y="4876681"/>
            <a:ext cx="1851908" cy="1467222"/>
          </a:xfrm>
          <a:prstGeom prst="wedgeRoundRectCallout">
            <a:avLst>
              <a:gd name="adj1" fmla="val -68039"/>
              <a:gd name="adj2" fmla="val 2574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again and match the form to the different structures.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FEAED3C-937A-4A47-81B0-36771E5BF8D9}"/>
              </a:ext>
            </a:extLst>
          </p:cNvPr>
          <p:cNvSpPr/>
          <p:nvPr/>
        </p:nvSpPr>
        <p:spPr>
          <a:xfrm>
            <a:off x="3894632" y="5051811"/>
            <a:ext cx="2129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i="1" dirty="0">
                <a:latin typeface="Open Sans" charset="0"/>
                <a:ea typeface="Open Sans" charset="0"/>
                <a:cs typeface="Open Sans" charset="0"/>
              </a:rPr>
              <a:t>to be </a:t>
            </a:r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+ </a:t>
            </a:r>
            <a:r>
              <a:rPr lang="en-US" sz="1800" i="1" dirty="0">
                <a:latin typeface="Open Sans" charset="0"/>
                <a:ea typeface="Open Sans" charset="0"/>
                <a:cs typeface="Open Sans" charset="0"/>
              </a:rPr>
              <a:t>going</a:t>
            </a:r>
            <a:r>
              <a:rPr lang="en-GB" sz="1800" i="1" dirty="0">
                <a:latin typeface="Open Sans" charset="0"/>
                <a:ea typeface="Open Sans" charset="0"/>
                <a:cs typeface="Open Sans" charset="0"/>
              </a:rPr>
              <a:t> to </a:t>
            </a:r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+ verb infinitive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BC9583FC-37E2-4E70-9389-DC2A38CC3B60}"/>
              </a:ext>
            </a:extLst>
          </p:cNvPr>
          <p:cNvSpPr/>
          <p:nvPr/>
        </p:nvSpPr>
        <p:spPr>
          <a:xfrm>
            <a:off x="8299367" y="5186129"/>
            <a:ext cx="2129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i="1" dirty="0">
                <a:latin typeface="Open Sans" charset="0"/>
                <a:ea typeface="Open Sans" charset="0"/>
                <a:cs typeface="Open Sans" charset="0"/>
              </a:rPr>
              <a:t>to be </a:t>
            </a:r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+ verb -</a:t>
            </a:r>
            <a:r>
              <a:rPr lang="en-GB" sz="1800" i="1" dirty="0" err="1"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sz="1800" i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id="{8F0A5018-8E46-4D4C-9000-D36ACFF38264}"/>
              </a:ext>
            </a:extLst>
          </p:cNvPr>
          <p:cNvSpPr/>
          <p:nvPr/>
        </p:nvSpPr>
        <p:spPr>
          <a:xfrm>
            <a:off x="4676970" y="5877205"/>
            <a:ext cx="2129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verb in </a:t>
            </a:r>
            <a:r>
              <a:rPr lang="it-IT" sz="1800" dirty="0" err="1">
                <a:latin typeface="Open Sans" charset="0"/>
                <a:ea typeface="Open Sans" charset="0"/>
                <a:cs typeface="Open Sans" charset="0"/>
              </a:rPr>
              <a:t>present</a:t>
            </a:r>
            <a:endParaRPr lang="en-GB" sz="18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9" name="Rectángulo 78">
            <a:extLst>
              <a:ext uri="{FF2B5EF4-FFF2-40B4-BE49-F238E27FC236}">
                <a16:creationId xmlns:a16="http://schemas.microsoft.com/office/drawing/2014/main" id="{17E12EE5-DBD8-4395-8CA3-B3FBE42B769A}"/>
              </a:ext>
            </a:extLst>
          </p:cNvPr>
          <p:cNvSpPr/>
          <p:nvPr/>
        </p:nvSpPr>
        <p:spPr>
          <a:xfrm>
            <a:off x="7655390" y="5876094"/>
            <a:ext cx="2460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1" dirty="0">
                <a:latin typeface="Open Sans" charset="0"/>
                <a:ea typeface="Open Sans" charset="0"/>
                <a:cs typeface="Open Sans" charset="0"/>
              </a:rPr>
              <a:t>will</a:t>
            </a:r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 + </a:t>
            </a:r>
            <a:r>
              <a:rPr lang="en-GB" sz="1800" i="1" dirty="0">
                <a:latin typeface="Open Sans" charset="0"/>
                <a:ea typeface="Open Sans" charset="0"/>
                <a:cs typeface="Open Sans" charset="0"/>
              </a:rPr>
              <a:t>be</a:t>
            </a:r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 + verb -</a:t>
            </a:r>
            <a:r>
              <a:rPr lang="en-GB" sz="1800" i="1" dirty="0" err="1">
                <a:latin typeface="Open Sans" charset="0"/>
                <a:ea typeface="Open Sans" charset="0"/>
                <a:cs typeface="Open Sans" charset="0"/>
              </a:rPr>
              <a:t>ing</a:t>
            </a:r>
            <a:endParaRPr lang="en-GB" sz="1800" i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FB52F4F5-17CC-4A9E-9D58-4916B5AFD98B}"/>
              </a:ext>
            </a:extLst>
          </p:cNvPr>
          <p:cNvSpPr/>
          <p:nvPr/>
        </p:nvSpPr>
        <p:spPr>
          <a:xfrm>
            <a:off x="6196548" y="5052383"/>
            <a:ext cx="2129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1" dirty="0">
                <a:latin typeface="Open Sans" charset="0"/>
                <a:ea typeface="Open Sans" charset="0"/>
                <a:cs typeface="Open Sans" charset="0"/>
              </a:rPr>
              <a:t>will</a:t>
            </a:r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 + verb bare infinitive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1628B331-CDC4-4C17-B501-FE5EDD135DA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83498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2.22119E-6 L 0.08765 -0.3408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7" y="-170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63793E-7 5.27534E-7 L -0.4591 -0.3454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62" y="-17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73 0.00254 L -0.36546 -0.4419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3" y="-22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1328E-6 -3.05414E-6 L 0.16684 -0.424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6" y="-21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582E-6 -3.59556E-6 L 0.10289 -0.3331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45" y="-16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3" grpId="0"/>
      <p:bldP spid="3" grpId="1"/>
      <p:bldP spid="64" grpId="0"/>
      <p:bldP spid="64" grpId="1"/>
      <p:bldP spid="78" grpId="0"/>
      <p:bldP spid="78" grpId="1"/>
      <p:bldP spid="79" grpId="0"/>
      <p:bldP spid="79" grpId="1"/>
      <p:bldP spid="80" grpId="0"/>
      <p:bldP spid="8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12711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ow do we make sentences?</a:t>
            </a:r>
          </a:p>
        </p:txBody>
      </p:sp>
      <p:graphicFrame>
        <p:nvGraphicFramePr>
          <p:cNvPr id="43" name="Table 50">
            <a:extLst>
              <a:ext uri="{FF2B5EF4-FFF2-40B4-BE49-F238E27FC236}">
                <a16:creationId xmlns:a16="http://schemas.microsoft.com/office/drawing/2014/main" id="{6BDF90CD-D461-4DA2-BCCD-DBFD67846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909416"/>
              </p:ext>
            </p:extLst>
          </p:nvPr>
        </p:nvGraphicFramePr>
        <p:xfrm>
          <a:off x="275336" y="1047696"/>
          <a:ext cx="11626380" cy="232685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325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2984696274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3810247243"/>
                    </a:ext>
                  </a:extLst>
                </a:gridCol>
                <a:gridCol w="2325276">
                  <a:extLst>
                    <a:ext uri="{9D8B030D-6E8A-4147-A177-3AD203B41FA5}">
                      <a16:colId xmlns:a16="http://schemas.microsoft.com/office/drawing/2014/main" val="2461317181"/>
                    </a:ext>
                  </a:extLst>
                </a:gridCol>
              </a:tblGrid>
              <a:tr h="322796"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future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1578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in </a:t>
                      </a:r>
                      <a:r>
                        <a:rPr lang="it-IT" sz="20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endParaRPr lang="en-GB" sz="2000" b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 </a:t>
                      </a: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verb -</a:t>
                      </a:r>
                      <a:r>
                        <a:rPr lang="en-GB" sz="2000" b="1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2000" b="1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be </a:t>
                      </a: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</a:t>
                      </a:r>
                      <a:r>
                        <a:rPr lang="en-US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going</a:t>
                      </a:r>
                      <a:r>
                        <a:rPr lang="en-GB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</a:t>
                      </a: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verb infinitive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verb bare infinitive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GB" sz="20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</a:t>
                      </a: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verb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2000" b="1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2000" b="1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Rounded Rectangular Callout 29">
            <a:extLst>
              <a:ext uri="{FF2B5EF4-FFF2-40B4-BE49-F238E27FC236}">
                <a16:creationId xmlns:a16="http://schemas.microsoft.com/office/drawing/2014/main" id="{7B0E1AD3-153E-4295-8B90-7B2E04C8E16B}"/>
              </a:ext>
            </a:extLst>
          </p:cNvPr>
          <p:cNvSpPr/>
          <p:nvPr/>
        </p:nvSpPr>
        <p:spPr>
          <a:xfrm>
            <a:off x="2823564" y="1609068"/>
            <a:ext cx="1973285" cy="800307"/>
          </a:xfrm>
          <a:prstGeom prst="wedgeRoundRectCallout">
            <a:avLst>
              <a:gd name="adj1" fmla="val -53832"/>
              <a:gd name="adj2" fmla="val -20863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We’re flying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to France tomorrow morning.</a:t>
            </a:r>
          </a:p>
        </p:txBody>
      </p:sp>
      <p:sp>
        <p:nvSpPr>
          <p:cNvPr id="58" name="Rounded Rectangular Callout 33">
            <a:extLst>
              <a:ext uri="{FF2B5EF4-FFF2-40B4-BE49-F238E27FC236}">
                <a16:creationId xmlns:a16="http://schemas.microsoft.com/office/drawing/2014/main" id="{0F56A644-853E-4D47-9BB4-DBB48AA007CC}"/>
              </a:ext>
            </a:extLst>
          </p:cNvPr>
          <p:cNvSpPr/>
          <p:nvPr/>
        </p:nvSpPr>
        <p:spPr>
          <a:xfrm>
            <a:off x="9818348" y="1589963"/>
            <a:ext cx="1923051" cy="950040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time tomorrow,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you’ll be sitting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on the beach.</a:t>
            </a:r>
          </a:p>
        </p:txBody>
      </p:sp>
      <p:sp>
        <p:nvSpPr>
          <p:cNvPr id="61" name="Rounded Rectangular Callout 33">
            <a:extLst>
              <a:ext uri="{FF2B5EF4-FFF2-40B4-BE49-F238E27FC236}">
                <a16:creationId xmlns:a16="http://schemas.microsoft.com/office/drawing/2014/main" id="{AC5E8347-41B6-416F-AC87-097EEE1BD528}"/>
              </a:ext>
            </a:extLst>
          </p:cNvPr>
          <p:cNvSpPr/>
          <p:nvPr/>
        </p:nvSpPr>
        <p:spPr>
          <a:xfrm>
            <a:off x="7445149" y="1609068"/>
            <a:ext cx="1923288" cy="486485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call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you…</a:t>
            </a:r>
          </a:p>
        </p:txBody>
      </p:sp>
      <p:sp>
        <p:nvSpPr>
          <p:cNvPr id="63" name="Rounded Rectangular Callout 33">
            <a:extLst>
              <a:ext uri="{FF2B5EF4-FFF2-40B4-BE49-F238E27FC236}">
                <a16:creationId xmlns:a16="http://schemas.microsoft.com/office/drawing/2014/main" id="{C8A66569-CCB6-47C0-9F92-9B96A69F65F4}"/>
              </a:ext>
            </a:extLst>
          </p:cNvPr>
          <p:cNvSpPr/>
          <p:nvPr/>
        </p:nvSpPr>
        <p:spPr>
          <a:xfrm>
            <a:off x="5196527" y="1609068"/>
            <a:ext cx="1973285" cy="800306"/>
          </a:xfrm>
          <a:prstGeom prst="wedgeRoundRectCallout">
            <a:avLst>
              <a:gd name="adj1" fmla="val -59473"/>
              <a:gd name="adj2" fmla="val 240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going to visit </a:t>
            </a:r>
            <a:r>
              <a:rPr lang="da-DK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Jenny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some time next week.</a:t>
            </a:r>
          </a:p>
        </p:txBody>
      </p:sp>
      <p:sp>
        <p:nvSpPr>
          <p:cNvPr id="64" name="Rounded Rectangular Callout 29">
            <a:extLst>
              <a:ext uri="{FF2B5EF4-FFF2-40B4-BE49-F238E27FC236}">
                <a16:creationId xmlns:a16="http://schemas.microsoft.com/office/drawing/2014/main" id="{8B987E8B-B954-4EF6-9152-E07DDA7B84E3}"/>
              </a:ext>
            </a:extLst>
          </p:cNvPr>
          <p:cNvSpPr/>
          <p:nvPr/>
        </p:nvSpPr>
        <p:spPr>
          <a:xfrm>
            <a:off x="450601" y="1609069"/>
            <a:ext cx="1973285" cy="486485"/>
          </a:xfrm>
          <a:prstGeom prst="wedgeRoundRectCallout">
            <a:avLst>
              <a:gd name="adj1" fmla="val -60014"/>
              <a:gd name="adj2" fmla="val -35780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Our flight leaves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10am.</a:t>
            </a:r>
          </a:p>
        </p:txBody>
      </p:sp>
      <p:pic>
        <p:nvPicPr>
          <p:cNvPr id="78" name="Picture 1">
            <a:extLst>
              <a:ext uri="{FF2B5EF4-FFF2-40B4-BE49-F238E27FC236}">
                <a16:creationId xmlns:a16="http://schemas.microsoft.com/office/drawing/2014/main" id="{47B61688-E981-4A40-8318-D2CB6E501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9" y="5150276"/>
            <a:ext cx="1239894" cy="1239894"/>
          </a:xfrm>
          <a:prstGeom prst="rect">
            <a:avLst/>
          </a:prstGeom>
        </p:spPr>
      </p:pic>
      <p:sp>
        <p:nvSpPr>
          <p:cNvPr id="79" name="Rounded Rectangular Callout 27">
            <a:extLst>
              <a:ext uri="{FF2B5EF4-FFF2-40B4-BE49-F238E27FC236}">
                <a16:creationId xmlns:a16="http://schemas.microsoft.com/office/drawing/2014/main" id="{A17F8D42-29B3-4516-8B1B-4D30F1DE7A0A}"/>
              </a:ext>
            </a:extLst>
          </p:cNvPr>
          <p:cNvSpPr/>
          <p:nvPr/>
        </p:nvSpPr>
        <p:spPr>
          <a:xfrm>
            <a:off x="300237" y="3448976"/>
            <a:ext cx="2670208" cy="1524904"/>
          </a:xfrm>
          <a:prstGeom prst="wedgeRoundRectCallout">
            <a:avLst>
              <a:gd name="adj1" fmla="val -16870"/>
              <a:gd name="adj2" fmla="val 6136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Remember that the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form of the verb changes in the third person singular – we add an -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s/-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/-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nb-NO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She leaves’; ‘I leave’.</a:t>
            </a:r>
          </a:p>
        </p:txBody>
      </p:sp>
      <p:sp>
        <p:nvSpPr>
          <p:cNvPr id="80" name="Arc 77">
            <a:extLst>
              <a:ext uri="{FF2B5EF4-FFF2-40B4-BE49-F238E27FC236}">
                <a16:creationId xmlns:a16="http://schemas.microsoft.com/office/drawing/2014/main" id="{F566F1C1-A22E-49F6-8107-37FEEA1904D9}"/>
              </a:ext>
            </a:extLst>
          </p:cNvPr>
          <p:cNvSpPr/>
          <p:nvPr/>
        </p:nvSpPr>
        <p:spPr>
          <a:xfrm rot="8941139" flipV="1">
            <a:off x="468885" y="2467170"/>
            <a:ext cx="2050312" cy="2390021"/>
          </a:xfrm>
          <a:prstGeom prst="arc">
            <a:avLst>
              <a:gd name="adj1" fmla="val 9542801"/>
              <a:gd name="adj2" fmla="val 1153510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2" name="Rounded Rectangular Callout 27">
            <a:extLst>
              <a:ext uri="{FF2B5EF4-FFF2-40B4-BE49-F238E27FC236}">
                <a16:creationId xmlns:a16="http://schemas.microsoft.com/office/drawing/2014/main" id="{06138777-8291-46F8-836E-8BEFB585D2F1}"/>
              </a:ext>
            </a:extLst>
          </p:cNvPr>
          <p:cNvSpPr/>
          <p:nvPr/>
        </p:nvSpPr>
        <p:spPr>
          <a:xfrm>
            <a:off x="1715159" y="5142722"/>
            <a:ext cx="3839685" cy="1170498"/>
          </a:xfrm>
          <a:prstGeom prst="wedgeRoundRectCallout">
            <a:avLst>
              <a:gd name="adj1" fmla="val -56183"/>
              <a:gd name="adj2" fmla="val -99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Don’t forget to use the auxiliary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do/does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 the negative and question form in the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simple, </a:t>
            </a:r>
            <a:r>
              <a:rPr lang="nb-NO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Does your flight leave at 10am?’</a:t>
            </a:r>
          </a:p>
        </p:txBody>
      </p:sp>
      <p:sp>
        <p:nvSpPr>
          <p:cNvPr id="83" name="Rounded Rectangular Callout 27">
            <a:extLst>
              <a:ext uri="{FF2B5EF4-FFF2-40B4-BE49-F238E27FC236}">
                <a16:creationId xmlns:a16="http://schemas.microsoft.com/office/drawing/2014/main" id="{C6552ED9-30C8-47A4-BABA-02937AEB4A1A}"/>
              </a:ext>
            </a:extLst>
          </p:cNvPr>
          <p:cNvSpPr/>
          <p:nvPr/>
        </p:nvSpPr>
        <p:spPr>
          <a:xfrm>
            <a:off x="3245439" y="3980778"/>
            <a:ext cx="2850561" cy="896925"/>
          </a:xfrm>
          <a:prstGeom prst="wedgeRoundRectCallout">
            <a:avLst>
              <a:gd name="adj1" fmla="val -56183"/>
              <a:gd name="adj2" fmla="val -99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create the negative by negating the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nb-NO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We’re not flying.’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84" name="Arc 77">
            <a:extLst>
              <a:ext uri="{FF2B5EF4-FFF2-40B4-BE49-F238E27FC236}">
                <a16:creationId xmlns:a16="http://schemas.microsoft.com/office/drawing/2014/main" id="{545F25F9-C76A-4B50-A587-FA631DD35D79}"/>
              </a:ext>
            </a:extLst>
          </p:cNvPr>
          <p:cNvSpPr/>
          <p:nvPr/>
        </p:nvSpPr>
        <p:spPr>
          <a:xfrm rot="8941139" flipV="1">
            <a:off x="1292744" y="2613053"/>
            <a:ext cx="2089380" cy="2242311"/>
          </a:xfrm>
          <a:prstGeom prst="arc">
            <a:avLst>
              <a:gd name="adj1" fmla="val 7904317"/>
              <a:gd name="adj2" fmla="val 1153510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5" name="Arc 77">
            <a:extLst>
              <a:ext uri="{FF2B5EF4-FFF2-40B4-BE49-F238E27FC236}">
                <a16:creationId xmlns:a16="http://schemas.microsoft.com/office/drawing/2014/main" id="{6209F174-5892-49D3-86BC-731DC6A49DA4}"/>
              </a:ext>
            </a:extLst>
          </p:cNvPr>
          <p:cNvSpPr/>
          <p:nvPr/>
        </p:nvSpPr>
        <p:spPr>
          <a:xfrm rot="10800000" flipH="1" flipV="1">
            <a:off x="4917852" y="2009221"/>
            <a:ext cx="2380776" cy="2242311"/>
          </a:xfrm>
          <a:prstGeom prst="arc">
            <a:avLst>
              <a:gd name="adj1" fmla="val 7904317"/>
              <a:gd name="adj2" fmla="val 1153510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6" name="Rounded Rectangular Callout 27">
            <a:extLst>
              <a:ext uri="{FF2B5EF4-FFF2-40B4-BE49-F238E27FC236}">
                <a16:creationId xmlns:a16="http://schemas.microsoft.com/office/drawing/2014/main" id="{8EE94619-5A2F-45A2-AE82-E86BE49AC383}"/>
              </a:ext>
            </a:extLst>
          </p:cNvPr>
          <p:cNvSpPr/>
          <p:nvPr/>
        </p:nvSpPr>
        <p:spPr>
          <a:xfrm>
            <a:off x="6517876" y="3980777"/>
            <a:ext cx="1888397" cy="896925"/>
          </a:xfrm>
          <a:prstGeom prst="wedgeRoundRectCallout">
            <a:avLst>
              <a:gd name="adj1" fmla="val -56183"/>
              <a:gd name="adj2" fmla="val -99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bare infinitive is without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87" name="Arc 77">
            <a:extLst>
              <a:ext uri="{FF2B5EF4-FFF2-40B4-BE49-F238E27FC236}">
                <a16:creationId xmlns:a16="http://schemas.microsoft.com/office/drawing/2014/main" id="{BE04EF7E-5D51-4209-A6EA-2F1428F015C4}"/>
              </a:ext>
            </a:extLst>
          </p:cNvPr>
          <p:cNvSpPr/>
          <p:nvPr/>
        </p:nvSpPr>
        <p:spPr>
          <a:xfrm rot="10800000" flipV="1">
            <a:off x="6809824" y="2028637"/>
            <a:ext cx="1772401" cy="2242311"/>
          </a:xfrm>
          <a:prstGeom prst="arc">
            <a:avLst>
              <a:gd name="adj1" fmla="val 6500000"/>
              <a:gd name="adj2" fmla="val 1153510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8" name="Rounded Rectangular Callout 27">
            <a:extLst>
              <a:ext uri="{FF2B5EF4-FFF2-40B4-BE49-F238E27FC236}">
                <a16:creationId xmlns:a16="http://schemas.microsoft.com/office/drawing/2014/main" id="{AC014EC2-A22A-4BE0-A0D2-547D2F2E4F30}"/>
              </a:ext>
            </a:extLst>
          </p:cNvPr>
          <p:cNvSpPr/>
          <p:nvPr/>
        </p:nvSpPr>
        <p:spPr>
          <a:xfrm>
            <a:off x="5728392" y="5117891"/>
            <a:ext cx="2509989" cy="1239894"/>
          </a:xfrm>
          <a:prstGeom prst="wedgeRoundRectCallout">
            <a:avLst>
              <a:gd name="adj1" fmla="val -56183"/>
              <a:gd name="adj2" fmla="val -99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contracted negative form of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won’t, </a:t>
            </a:r>
            <a:r>
              <a:rPr lang="nb-NO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‘I won’t see a lot.’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89" name="Rounded Rectangular Callout 27">
            <a:extLst>
              <a:ext uri="{FF2B5EF4-FFF2-40B4-BE49-F238E27FC236}">
                <a16:creationId xmlns:a16="http://schemas.microsoft.com/office/drawing/2014/main" id="{D80309DA-0009-4AD9-8CA7-F38DA7B9E3A2}"/>
              </a:ext>
            </a:extLst>
          </p:cNvPr>
          <p:cNvSpPr/>
          <p:nvPr/>
        </p:nvSpPr>
        <p:spPr>
          <a:xfrm>
            <a:off x="9021945" y="3980777"/>
            <a:ext cx="2305394" cy="896925"/>
          </a:xfrm>
          <a:prstGeom prst="wedgeRoundRectCallout">
            <a:avLst>
              <a:gd name="adj1" fmla="val -56183"/>
              <a:gd name="adj2" fmla="val -99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verb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never conjugated here.</a:t>
            </a:r>
          </a:p>
        </p:txBody>
      </p:sp>
      <p:sp>
        <p:nvSpPr>
          <p:cNvPr id="90" name="Arc 77">
            <a:extLst>
              <a:ext uri="{FF2B5EF4-FFF2-40B4-BE49-F238E27FC236}">
                <a16:creationId xmlns:a16="http://schemas.microsoft.com/office/drawing/2014/main" id="{D2BD664A-9830-4F95-804C-A12AF3F3B452}"/>
              </a:ext>
            </a:extLst>
          </p:cNvPr>
          <p:cNvSpPr/>
          <p:nvPr/>
        </p:nvSpPr>
        <p:spPr>
          <a:xfrm rot="10800000" flipV="1">
            <a:off x="8804723" y="2052621"/>
            <a:ext cx="1772401" cy="2242311"/>
          </a:xfrm>
          <a:prstGeom prst="arc">
            <a:avLst>
              <a:gd name="adj1" fmla="val 7410559"/>
              <a:gd name="adj2" fmla="val 1153510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1" name="Rounded Rectangular Callout 27">
            <a:extLst>
              <a:ext uri="{FF2B5EF4-FFF2-40B4-BE49-F238E27FC236}">
                <a16:creationId xmlns:a16="http://schemas.microsoft.com/office/drawing/2014/main" id="{456BE676-9C03-46F6-A54B-7F920C269E22}"/>
              </a:ext>
            </a:extLst>
          </p:cNvPr>
          <p:cNvSpPr/>
          <p:nvPr/>
        </p:nvSpPr>
        <p:spPr>
          <a:xfrm>
            <a:off x="8436830" y="4986556"/>
            <a:ext cx="3140881" cy="896925"/>
          </a:xfrm>
          <a:prstGeom prst="wedgeRoundRectCallout">
            <a:avLst>
              <a:gd name="adj1" fmla="val -56183"/>
              <a:gd name="adj2" fmla="val -99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we talk quickly, we can pronounce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going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as 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gɒnə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/. Listen to your teacher.</a:t>
            </a:r>
          </a:p>
        </p:txBody>
      </p:sp>
      <p:sp>
        <p:nvSpPr>
          <p:cNvPr id="92" name="Arc 77">
            <a:extLst>
              <a:ext uri="{FF2B5EF4-FFF2-40B4-BE49-F238E27FC236}">
                <a16:creationId xmlns:a16="http://schemas.microsoft.com/office/drawing/2014/main" id="{19E5A6A5-9C17-456E-8361-7317E519E2B6}"/>
              </a:ext>
            </a:extLst>
          </p:cNvPr>
          <p:cNvSpPr/>
          <p:nvPr/>
        </p:nvSpPr>
        <p:spPr>
          <a:xfrm rot="8698680" flipV="1">
            <a:off x="7565938" y="2509204"/>
            <a:ext cx="619311" cy="3161237"/>
          </a:xfrm>
          <a:prstGeom prst="arc">
            <a:avLst>
              <a:gd name="adj1" fmla="val 5890010"/>
              <a:gd name="adj2" fmla="val 1597719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3" name="Pentagon 2">
            <a:extLst>
              <a:ext uri="{FF2B5EF4-FFF2-40B4-BE49-F238E27FC236}">
                <a16:creationId xmlns:a16="http://schemas.microsoft.com/office/drawing/2014/main" id="{51F65538-78C1-4E70-A4D2-A52889C05BA1}"/>
              </a:ext>
            </a:extLst>
          </p:cNvPr>
          <p:cNvSpPr/>
          <p:nvPr/>
        </p:nvSpPr>
        <p:spPr>
          <a:xfrm>
            <a:off x="9566031" y="5974677"/>
            <a:ext cx="2261579" cy="71830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320771E5-8D41-443E-8208-42E95C029B1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3640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0648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sister…………………………</a:t>
            </a:r>
            <a:r>
              <a:rPr lang="en-US" sz="1600" dirty="0"/>
              <a:t>(start) her new job on Monday. She’s nervous, but I’m sure that she………………(be) fine!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A: What time…………………………(the train/leave) tomorrow? B: 10 a.m. A. Ok. I………………..(pack) the bags tonight then.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This time tomorrow, we………………………….(eat) a Greek salad by the sea! I can’t wait!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Mary and Chris………………………(not come) to my birthday meal. I think they…………………….(be) on holiday by then.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My old bike is broken so I………………………….(ask for) a new one for my birthday.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A: Where is your brother? B: He’s away on a school trip. His bus……………………(get back) around 3 p.m.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Jack hasn’t finished making your </a:t>
            </a:r>
            <a:r>
              <a:rPr lang="it-IT" sz="1600" dirty="0"/>
              <a:t>present</a:t>
            </a:r>
            <a:r>
              <a:rPr lang="en-US" sz="1600" dirty="0"/>
              <a:t> yet, so we………………………(probably/bring) it to your house next week when we come round for dinner.</a:t>
            </a: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verbs in brackets to complete the gaps. Justify your choices.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A87B781-E51A-4604-86B4-1CA9A42427B8}"/>
              </a:ext>
            </a:extLst>
          </p:cNvPr>
          <p:cNvSpPr/>
          <p:nvPr/>
        </p:nvSpPr>
        <p:spPr>
          <a:xfrm>
            <a:off x="2025071" y="1477680"/>
            <a:ext cx="1167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is starting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93DCF65-64D5-4B17-A81A-71C9817043D6}"/>
              </a:ext>
            </a:extLst>
          </p:cNvPr>
          <p:cNvSpPr/>
          <p:nvPr/>
        </p:nvSpPr>
        <p:spPr>
          <a:xfrm>
            <a:off x="9908341" y="1446848"/>
            <a:ext cx="8146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 be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5833E13-E2F1-4269-B251-80F4386CE258}"/>
              </a:ext>
            </a:extLst>
          </p:cNvPr>
          <p:cNvSpPr/>
          <p:nvPr/>
        </p:nvSpPr>
        <p:spPr>
          <a:xfrm>
            <a:off x="2046145" y="2173881"/>
            <a:ext cx="2101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dirty="0" err="1">
                <a:solidFill>
                  <a:srgbClr val="00B0F0"/>
                </a:solidFill>
              </a:rPr>
              <a:t>does</a:t>
            </a:r>
            <a:r>
              <a:rPr lang="es-MX" sz="1600" b="1" dirty="0">
                <a:solidFill>
                  <a:srgbClr val="00B0F0"/>
                </a:solidFill>
              </a:rPr>
              <a:t> </a:t>
            </a:r>
            <a:r>
              <a:rPr lang="es-MX" sz="1600" b="1" dirty="0" err="1">
                <a:solidFill>
                  <a:srgbClr val="00B0F0"/>
                </a:solidFill>
              </a:rPr>
              <a:t>the</a:t>
            </a:r>
            <a:r>
              <a:rPr lang="es-MX" sz="1600" b="1" dirty="0">
                <a:solidFill>
                  <a:srgbClr val="00B0F0"/>
                </a:solidFill>
              </a:rPr>
              <a:t> </a:t>
            </a:r>
            <a:r>
              <a:rPr lang="es-MX" sz="1600" b="1" dirty="0" err="1">
                <a:solidFill>
                  <a:srgbClr val="00B0F0"/>
                </a:solidFill>
              </a:rPr>
              <a:t>train</a:t>
            </a:r>
            <a:r>
              <a:rPr lang="es-MX" sz="1600" b="1" dirty="0">
                <a:solidFill>
                  <a:srgbClr val="00B0F0"/>
                </a:solidFill>
              </a:rPr>
              <a:t> </a:t>
            </a:r>
            <a:r>
              <a:rPr lang="es-MX" sz="1600" b="1" dirty="0" err="1">
                <a:solidFill>
                  <a:srgbClr val="00B0F0"/>
                </a:solidFill>
              </a:rPr>
              <a:t>leave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123B9F5-8040-4B70-AC28-A7AF1AD3BC36}"/>
              </a:ext>
            </a:extLst>
          </p:cNvPr>
          <p:cNvSpPr/>
          <p:nvPr/>
        </p:nvSpPr>
        <p:spPr>
          <a:xfrm>
            <a:off x="8099447" y="2208512"/>
            <a:ext cx="8803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dirty="0">
                <a:solidFill>
                  <a:srgbClr val="00B0F0"/>
                </a:solidFill>
              </a:rPr>
              <a:t>’ll pack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8AB23506-1369-4AB6-81EE-22EFFAC3701A}"/>
              </a:ext>
            </a:extLst>
          </p:cNvPr>
          <p:cNvSpPr/>
          <p:nvPr/>
        </p:nvSpPr>
        <p:spPr>
          <a:xfrm>
            <a:off x="3322735" y="2929838"/>
            <a:ext cx="14729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 be eating  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B689330E-73F2-4D5B-8B17-62F9B9790666}"/>
              </a:ext>
            </a:extLst>
          </p:cNvPr>
          <p:cNvSpPr/>
          <p:nvPr/>
        </p:nvSpPr>
        <p:spPr>
          <a:xfrm>
            <a:off x="2426784" y="3397157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aren’t coming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1D63D71-DA19-4353-B649-96A7A19A04D1}"/>
              </a:ext>
            </a:extLst>
          </p:cNvPr>
          <p:cNvSpPr/>
          <p:nvPr/>
        </p:nvSpPr>
        <p:spPr>
          <a:xfrm>
            <a:off x="8002899" y="3435587"/>
            <a:ext cx="65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’ll be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0D89BDD-56CF-464F-B186-2B91166D1F0E}"/>
              </a:ext>
            </a:extLst>
          </p:cNvPr>
          <p:cNvSpPr/>
          <p:nvPr/>
        </p:nvSpPr>
        <p:spPr>
          <a:xfrm>
            <a:off x="3192378" y="4163150"/>
            <a:ext cx="20200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’m going to ask for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3204A3D6-B5E4-476E-813A-0F792FC1EB8F}"/>
              </a:ext>
            </a:extLst>
          </p:cNvPr>
          <p:cNvSpPr/>
          <p:nvPr/>
        </p:nvSpPr>
        <p:spPr>
          <a:xfrm>
            <a:off x="6881130" y="4653173"/>
            <a:ext cx="11304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gets back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A2AFB20A-9069-447A-9F0C-3180B99FF773}"/>
              </a:ext>
            </a:extLst>
          </p:cNvPr>
          <p:cNvSpPr/>
          <p:nvPr/>
        </p:nvSpPr>
        <p:spPr>
          <a:xfrm>
            <a:off x="5548574" y="5135053"/>
            <a:ext cx="1897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’ll probably bring</a:t>
            </a: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7BBAF27D-D6DB-4B9E-97D9-9C2325C2F31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7689</TotalTime>
  <Words>1073</Words>
  <Application>Microsoft Office PowerPoint</Application>
  <PresentationFormat>Widescreen</PresentationFormat>
  <Paragraphs>178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B1+ future forms</vt:lpstr>
      <vt:lpstr>There are many ways to talk about the future in English.</vt:lpstr>
      <vt:lpstr>Function: When do we use them?</vt:lpstr>
      <vt:lpstr>Function: When do we use them?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124</cp:revision>
  <dcterms:modified xsi:type="dcterms:W3CDTF">2019-12-05T10:35:45Z</dcterms:modified>
</cp:coreProperties>
</file>